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7" r:id="rId2"/>
    <p:sldId id="260" r:id="rId3"/>
    <p:sldId id="261" r:id="rId4"/>
    <p:sldId id="258" r:id="rId5"/>
    <p:sldId id="263" r:id="rId6"/>
    <p:sldId id="289" r:id="rId7"/>
    <p:sldId id="290" r:id="rId8"/>
    <p:sldId id="275" r:id="rId9"/>
    <p:sldId id="276" r:id="rId10"/>
    <p:sldId id="280" r:id="rId11"/>
    <p:sldId id="281" r:id="rId12"/>
    <p:sldId id="283" r:id="rId13"/>
    <p:sldId id="284" r:id="rId14"/>
    <p:sldId id="293" r:id="rId15"/>
    <p:sldId id="291" r:id="rId16"/>
    <p:sldId id="274" r:id="rId17"/>
    <p:sldId id="278" r:id="rId18"/>
    <p:sldId id="266" r:id="rId19"/>
    <p:sldId id="268" r:id="rId20"/>
    <p:sldId id="279" r:id="rId21"/>
    <p:sldId id="271" r:id="rId22"/>
    <p:sldId id="272" r:id="rId23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CC"/>
    <a:srgbClr val="FF0066"/>
    <a:srgbClr val="000099"/>
    <a:srgbClr val="660066"/>
    <a:srgbClr val="99CCFF"/>
    <a:srgbClr val="FFFF00"/>
    <a:srgbClr val="FFFF66"/>
    <a:srgbClr val="00FF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4660"/>
  </p:normalViewPr>
  <p:slideViewPr>
    <p:cSldViewPr>
      <p:cViewPr varScale="1">
        <p:scale>
          <a:sx n="69" d="100"/>
          <a:sy n="69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9C42B75-6A03-487E-B64A-CA5F109AA7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B34D-8937-40D5-A872-C503EEAA3C72}" type="datetimeFigureOut">
              <a:rPr lang="en-US" smtClean="0"/>
              <a:pPr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75A84-B7E3-4DE7-8A6A-2A9EB80D5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pti\Desktop\Chuy&#234;n%20&#273;&#7873;%20GDCD8(H&#7857;ng)\clip_hang.mpg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7"/>
          <p:cNvSpPr txBox="1">
            <a:spLocks noChangeArrowheads="1"/>
          </p:cNvSpPr>
          <p:nvPr/>
        </p:nvSpPr>
        <p:spPr bwMode="auto">
          <a:xfrm>
            <a:off x="0" y="121920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NHIỆT LIỆT CHÀO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THẦY CÔ GIÁO ĐẾN DỰ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CHUYÊN ĐỀ MÔN GIÁO DỤC CÔNG DÂN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CẤP QUẬN</a:t>
            </a:r>
          </a:p>
          <a:p>
            <a:pPr algn="ctr">
              <a:lnSpc>
                <a:spcPct val="150000"/>
              </a:lnSpc>
            </a:pP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6948488"/>
            <a:chOff x="0" y="0"/>
            <a:chExt cx="5760" cy="4377"/>
          </a:xfrm>
        </p:grpSpPr>
        <p:pic>
          <p:nvPicPr>
            <p:cNvPr id="7172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37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3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37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4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98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5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6" name="Picture 13" descr="0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14" descr="0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4944" y="0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5" descr="0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597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9" name="Picture 16" descr="0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4944" y="3597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named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nam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0"/>
            <a:ext cx="4800600" cy="5886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28600" y="228600"/>
            <a:ext cx="4038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200" b="1" dirty="0" smtClean="0">
                <a:solidFill>
                  <a:srgbClr val="0000CC"/>
                </a:solidFill>
              </a:rPr>
              <a:t>	</a:t>
            </a:r>
            <a:r>
              <a:rPr lang="en-US" sz="2200" b="1" dirty="0" err="1" smtClean="0">
                <a:solidFill>
                  <a:srgbClr val="0000CC"/>
                </a:solidFill>
              </a:rPr>
              <a:t>Ngay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từ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thời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thơ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ấu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Nguyễn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Hiền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đã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lân</a:t>
            </a:r>
            <a:r>
              <a:rPr lang="en-US" sz="2200" b="1" dirty="0" smtClean="0">
                <a:solidFill>
                  <a:srgbClr val="0000CC"/>
                </a:solidFill>
              </a:rPr>
              <a:t> la ở </a:t>
            </a:r>
            <a:r>
              <a:rPr lang="en-US" sz="2200" b="1" dirty="0" err="1" smtClean="0">
                <a:solidFill>
                  <a:srgbClr val="0000CC"/>
                </a:solidFill>
              </a:rPr>
              <a:t>bên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các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lớp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học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sớm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tiếp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xúc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với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chữ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nghĩa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sách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vở</a:t>
            </a:r>
            <a:r>
              <a:rPr lang="en-US" sz="2200" b="1" dirty="0" smtClean="0">
                <a:solidFill>
                  <a:srgbClr val="0000CC"/>
                </a:solidFill>
              </a:rPr>
              <a:t>.</a:t>
            </a:r>
          </a:p>
          <a:p>
            <a:pPr algn="just" fontAlgn="base"/>
            <a:r>
              <a:rPr lang="en-US" sz="2200" b="1" dirty="0" smtClean="0">
                <a:solidFill>
                  <a:srgbClr val="0000CC"/>
                </a:solidFill>
              </a:rPr>
              <a:t>	</a:t>
            </a:r>
            <a:r>
              <a:rPr lang="en-US" sz="2200" b="1" dirty="0" err="1" smtClean="0">
                <a:solidFill>
                  <a:srgbClr val="0000CC"/>
                </a:solidFill>
              </a:rPr>
              <a:t>Năng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khiếu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kỳ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lạ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về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học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tập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về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trí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thông</a:t>
            </a:r>
            <a:r>
              <a:rPr lang="en-US" sz="2200" b="1" dirty="0" smtClean="0">
                <a:solidFill>
                  <a:srgbClr val="0000CC"/>
                </a:solidFill>
              </a:rPr>
              <a:t> minh </a:t>
            </a:r>
            <a:r>
              <a:rPr lang="en-US" sz="2200" b="1" dirty="0" err="1" smtClean="0">
                <a:solidFill>
                  <a:srgbClr val="0000CC"/>
                </a:solidFill>
              </a:rPr>
              <a:t>của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ông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đã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nhanh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chóng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được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bộc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lộ</a:t>
            </a:r>
            <a:r>
              <a:rPr lang="en-US" sz="2200" b="1" dirty="0" smtClean="0">
                <a:solidFill>
                  <a:srgbClr val="0000CC"/>
                </a:solidFill>
              </a:rPr>
              <a:t>: </a:t>
            </a:r>
            <a:r>
              <a:rPr lang="en-US" sz="2200" b="1" dirty="0" err="1" smtClean="0">
                <a:solidFill>
                  <a:srgbClr val="0000CC"/>
                </a:solidFill>
              </a:rPr>
              <a:t>dù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chưa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đến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tuổi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đi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học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Nguyễn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Hiền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đã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hiểu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biết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nhiều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giỏi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đối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đáp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học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thức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hơn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người</a:t>
            </a:r>
            <a:r>
              <a:rPr lang="en-US" sz="2200" b="1" dirty="0" smtClean="0">
                <a:solidFill>
                  <a:srgbClr val="0000CC"/>
                </a:solidFill>
              </a:rPr>
              <a:t>… </a:t>
            </a:r>
            <a:r>
              <a:rPr lang="en-US" sz="2200" b="1" dirty="0" err="1" smtClean="0">
                <a:solidFill>
                  <a:srgbClr val="0000CC"/>
                </a:solidFill>
              </a:rPr>
              <a:t>Ông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được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suy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tôn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làm</a:t>
            </a:r>
            <a:r>
              <a:rPr lang="en-US" sz="2200" b="1" dirty="0" smtClean="0">
                <a:solidFill>
                  <a:srgbClr val="0000CC"/>
                </a:solidFill>
              </a:rPr>
              <a:t> “</a:t>
            </a:r>
            <a:r>
              <a:rPr lang="en-US" sz="2200" b="1" dirty="0" err="1" smtClean="0">
                <a:solidFill>
                  <a:srgbClr val="0000CC"/>
                </a:solidFill>
              </a:rPr>
              <a:t>Thần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đồng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xuất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chúng</a:t>
            </a:r>
            <a:r>
              <a:rPr lang="en-US" sz="2200" b="1" dirty="0" smtClean="0">
                <a:solidFill>
                  <a:srgbClr val="0000CC"/>
                </a:solidFill>
              </a:rPr>
              <a:t>”.</a:t>
            </a:r>
          </a:p>
          <a:p>
            <a:pPr algn="just" fontAlgn="base"/>
            <a:r>
              <a:rPr lang="en-US" sz="2200" b="1" dirty="0" smtClean="0">
                <a:solidFill>
                  <a:srgbClr val="0000CC"/>
                </a:solidFill>
              </a:rPr>
              <a:t> </a:t>
            </a:r>
          </a:p>
          <a:p>
            <a:pPr algn="just" fontAlgn="base"/>
            <a:r>
              <a:rPr lang="en-US" sz="2200" b="1" dirty="0" smtClean="0">
                <a:solidFill>
                  <a:srgbClr val="0000CC"/>
                </a:solidFill>
              </a:rPr>
              <a:t>	</a:t>
            </a:r>
            <a:r>
              <a:rPr lang="en-US" sz="2200" b="1" dirty="0" err="1" smtClean="0">
                <a:solidFill>
                  <a:srgbClr val="0000CC"/>
                </a:solidFill>
              </a:rPr>
              <a:t>Năm</a:t>
            </a:r>
            <a:r>
              <a:rPr lang="en-US" sz="2200" b="1" dirty="0" smtClean="0">
                <a:solidFill>
                  <a:srgbClr val="0000CC"/>
                </a:solidFill>
              </a:rPr>
              <a:t> 1247, </a:t>
            </a:r>
            <a:r>
              <a:rPr lang="en-US" sz="2200" b="1" dirty="0" err="1" smtClean="0">
                <a:solidFill>
                  <a:srgbClr val="0000CC"/>
                </a:solidFill>
              </a:rPr>
              <a:t>khi</a:t>
            </a:r>
            <a:r>
              <a:rPr lang="en-US" sz="2200" b="1" dirty="0" smtClean="0">
                <a:solidFill>
                  <a:srgbClr val="0000CC"/>
                </a:solidFill>
              </a:rPr>
              <a:t> 13 </a:t>
            </a:r>
            <a:r>
              <a:rPr lang="en-US" sz="2200" b="1" dirty="0" err="1" smtClean="0">
                <a:solidFill>
                  <a:srgbClr val="0000CC"/>
                </a:solidFill>
              </a:rPr>
              <a:t>tuổi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Nguyễn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Hiền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đã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thi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đậu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Trạng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Nguyên</a:t>
            </a:r>
            <a:r>
              <a:rPr lang="en-US" sz="2200" b="1" dirty="0" smtClean="0">
                <a:solidFill>
                  <a:srgbClr val="0000CC"/>
                </a:solidFill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</a:rPr>
              <a:t>trở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thành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vị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Trạng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Nguyên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trẻ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nhất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trong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lịch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sử</a:t>
            </a:r>
            <a:r>
              <a:rPr lang="en-US" sz="2200" b="1" dirty="0" smtClean="0">
                <a:solidFill>
                  <a:srgbClr val="0000CC"/>
                </a:solidFill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</a:rPr>
              <a:t>Việt</a:t>
            </a:r>
            <a:r>
              <a:rPr lang="en-US" sz="2200" b="1" dirty="0" smtClean="0">
                <a:solidFill>
                  <a:srgbClr val="0000CC"/>
                </a:solidFill>
              </a:rPr>
              <a:t> Nam.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60960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228600"/>
            <a:ext cx="7902575" cy="914400"/>
            <a:chOff x="1447800" y="381000"/>
            <a:chExt cx="7010400" cy="914400"/>
          </a:xfrm>
        </p:grpSpPr>
        <p:sp>
          <p:nvSpPr>
            <p:cNvPr id="6" name="Rounded Rectangle 5"/>
            <p:cNvSpPr/>
            <p:nvPr/>
          </p:nvSpPr>
          <p:spPr>
            <a:xfrm>
              <a:off x="1447800" y="381000"/>
              <a:ext cx="7010400" cy="9144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53253" name="Text Box 8"/>
            <p:cNvSpPr txBox="1">
              <a:spLocks noChangeArrowheads="1"/>
            </p:cNvSpPr>
            <p:nvPr/>
          </p:nvSpPr>
          <p:spPr bwMode="auto">
            <a:xfrm>
              <a:off x="1733382" y="484257"/>
              <a:ext cx="643923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000" b="1" dirty="0">
                  <a:ln w="11430"/>
                  <a:solidFill>
                    <a:srgbClr val="FF33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VNI-Times" pitchFamily="2" charset="0"/>
                  <a:cs typeface="Arial" pitchFamily="34" charset="0"/>
                </a:rPr>
                <a:t>“SAY MEÂ VAØ VINH QUANG”</a:t>
              </a:r>
            </a:p>
          </p:txBody>
        </p:sp>
      </p:grpSp>
      <p:pic>
        <p:nvPicPr>
          <p:cNvPr id="2050" name="Picture 2" descr="http://bacaikontum.vn/upload/2011/07/13215320_a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b="12056"/>
          <a:stretch/>
        </p:blipFill>
        <p:spPr bwMode="auto">
          <a:xfrm>
            <a:off x="304800" y="1371600"/>
            <a:ext cx="3170312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805415" y="1371599"/>
            <a:ext cx="48768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Langlands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1967,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Fields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>
              <a:defRPr/>
            </a:pPr>
            <a:endParaRPr lang="en-US" sz="2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á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648200" cy="4343400"/>
          </a:xfrm>
          <a:prstGeom prst="rect">
            <a:avLst/>
          </a:prstGeom>
        </p:spPr>
      </p:pic>
      <p:pic>
        <p:nvPicPr>
          <p:cNvPr id="3" name="Picture 2" descr="tr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762000"/>
            <a:ext cx="4267200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54102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Olympic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2016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54102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Olympic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2016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81000"/>
            <a:ext cx="4234543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u="sng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u="sng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u="sng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600" b="1" u="sng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600" b="1" u="sng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b="1" u="sng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u="sng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u="sng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u="sng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2015 -2016:</a:t>
            </a:r>
          </a:p>
          <a:p>
            <a:pPr algn="just"/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Nhì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IJSO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Violympic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casio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1960" y="54864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9A2 </a:t>
            </a:r>
          </a:p>
          <a:p>
            <a:pPr algn="ctr"/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Khương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9594" y="735806"/>
            <a:ext cx="4876800" cy="41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4" descr="bab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1981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19812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          BÁO CÁO</a:t>
            </a:r>
          </a:p>
          <a:p>
            <a:r>
              <a:rPr lang="en-US" sz="44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KẾT QUẢ SƯU TẦM</a:t>
            </a:r>
            <a:endParaRPr lang="en-US" sz="44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Ha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8600"/>
            <a:ext cx="8839200" cy="624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lip_han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152400"/>
            <a:ext cx="8839200" cy="6477000"/>
          </a:xfrm>
          <a:prstGeom prst="rect">
            <a:avLst/>
          </a:prstGeom>
        </p:spPr>
      </p:pic>
      <p:pic>
        <p:nvPicPr>
          <p:cNvPr id="7" name="Content Placeholder 3" descr="thu-vien-hinh-nen-dep-cho-slide-powerpoint-2007-anh-20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06419" y="392429"/>
            <a:ext cx="1981200" cy="781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7366794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</a:p>
          <a:p>
            <a:pPr algn="ctr">
              <a:buFontTx/>
              <a:buChar char="-"/>
            </a:pPr>
            <a:r>
              <a:rPr lang="en-US" sz="2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b="1" i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8288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14853" y="4919957"/>
            <a:ext cx="19050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7195185" y="4915988"/>
            <a:ext cx="19050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AutoShape 15"/>
          <p:cNvSpPr>
            <a:spLocks noChangeArrowheads="1"/>
          </p:cNvSpPr>
          <p:nvPr/>
        </p:nvSpPr>
        <p:spPr bwMode="auto">
          <a:xfrm>
            <a:off x="304800" y="1676400"/>
            <a:ext cx="2209800" cy="3567113"/>
          </a:xfrm>
          <a:prstGeom prst="downArrowCallout">
            <a:avLst>
              <a:gd name="adj1" fmla="val 25000"/>
              <a:gd name="adj2" fmla="val 25000"/>
              <a:gd name="adj3" fmla="val 24242"/>
              <a:gd name="adj4" fmla="val 6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Lao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tự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giác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5844" name="AutoShape 16"/>
          <p:cNvSpPr>
            <a:spLocks noChangeArrowheads="1"/>
          </p:cNvSpPr>
          <p:nvPr/>
        </p:nvSpPr>
        <p:spPr bwMode="auto">
          <a:xfrm>
            <a:off x="6248400" y="1676400"/>
            <a:ext cx="2547938" cy="3567113"/>
          </a:xfrm>
          <a:prstGeom prst="downArrowCallout">
            <a:avLst>
              <a:gd name="adj1" fmla="val 25000"/>
              <a:gd name="adj2" fmla="val 25000"/>
              <a:gd name="adj3" fmla="val 20968"/>
              <a:gd name="adj4" fmla="val 6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Lao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sáng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tạo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endParaRPr lang="en-US" sz="2400" dirty="0">
              <a:solidFill>
                <a:srgbClr val="0000FF"/>
              </a:solidFill>
            </a:endParaRP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35845" name="AutoShape 17"/>
          <p:cNvSpPr>
            <a:spLocks noChangeArrowheads="1"/>
          </p:cNvSpPr>
          <p:nvPr/>
        </p:nvSpPr>
        <p:spPr bwMode="auto">
          <a:xfrm>
            <a:off x="0" y="5243513"/>
            <a:ext cx="8839200" cy="1233487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Sự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say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mê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tinh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thần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vượt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khó</a:t>
            </a:r>
            <a:endParaRPr lang="en-US" sz="2000" b="1" dirty="0">
              <a:solidFill>
                <a:srgbClr val="800080"/>
              </a:solidFill>
              <a:latin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trong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học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tập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và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lao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Times New Roman" pitchFamily="18" charset="0"/>
              </a:rPr>
              <a:t>động</a:t>
            </a:r>
            <a:r>
              <a:rPr lang="en-US" sz="2000" b="1" dirty="0">
                <a:solidFill>
                  <a:srgbClr val="80008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5846" name="AutoShape 20"/>
          <p:cNvSpPr>
            <a:spLocks noChangeArrowheads="1"/>
          </p:cNvSpPr>
          <p:nvPr/>
        </p:nvSpPr>
        <p:spPr bwMode="auto">
          <a:xfrm>
            <a:off x="2514600" y="2057400"/>
            <a:ext cx="3810000" cy="1752600"/>
          </a:xfrm>
          <a:prstGeom prst="leftRightArrow">
            <a:avLst>
              <a:gd name="adj1" fmla="val 50000"/>
              <a:gd name="adj2" fmla="val 4347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Tự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giác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điều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kiện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sáng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itchFamily="18" charset="0"/>
              </a:rPr>
              <a:t>tạo</a:t>
            </a:r>
            <a:endParaRPr lang="en-US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5847" name="Text Box 21"/>
          <p:cNvSpPr txBox="1">
            <a:spLocks noChangeArrowheads="1"/>
          </p:cNvSpPr>
          <p:nvPr/>
        </p:nvSpPr>
        <p:spPr bwMode="auto">
          <a:xfrm>
            <a:off x="1219200" y="5410200"/>
            <a:ext cx="83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48" name="Text Box 22"/>
          <p:cNvSpPr txBox="1">
            <a:spLocks noChangeArrowheads="1"/>
          </p:cNvSpPr>
          <p:nvPr/>
        </p:nvSpPr>
        <p:spPr bwMode="auto">
          <a:xfrm>
            <a:off x="6934200" y="5410200"/>
            <a:ext cx="83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tuệ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849" name="AutoShape 23"/>
          <p:cNvSpPr>
            <a:spLocks noChangeArrowheads="1"/>
          </p:cNvSpPr>
          <p:nvPr/>
        </p:nvSpPr>
        <p:spPr bwMode="auto">
          <a:xfrm>
            <a:off x="7391400" y="2362200"/>
            <a:ext cx="198438" cy="1066800"/>
          </a:xfrm>
          <a:prstGeom prst="downArrow">
            <a:avLst>
              <a:gd name="adj1" fmla="val 50000"/>
              <a:gd name="adj2" fmla="val 1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35850" name="AutoShape 24"/>
          <p:cNvSpPr>
            <a:spLocks noChangeArrowheads="1"/>
          </p:cNvSpPr>
          <p:nvPr/>
        </p:nvSpPr>
        <p:spPr bwMode="auto">
          <a:xfrm>
            <a:off x="3352800" y="3352800"/>
            <a:ext cx="2133600" cy="1828800"/>
          </a:xfrm>
          <a:prstGeom prst="downArrowCallout">
            <a:avLst>
              <a:gd name="adj1" fmla="val 29167"/>
              <a:gd name="adj2" fmla="val 29167"/>
              <a:gd name="adj3" fmla="val 16667"/>
              <a:gd name="adj4" fmla="val 66667"/>
            </a:avLst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Ý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thức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tự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giác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óc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sáng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động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cơ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bên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</a:rPr>
              <a:t>trong</a:t>
            </a:r>
            <a:endParaRPr lang="en-US" b="1" dirty="0">
              <a:solidFill>
                <a:srgbClr val="800080"/>
              </a:solidFill>
              <a:latin typeface="Times New Roman" pitchFamily="18" charset="0"/>
            </a:endParaRPr>
          </a:p>
        </p:txBody>
      </p:sp>
      <p:sp>
        <p:nvSpPr>
          <p:cNvPr id="35851" name="Text Box 25"/>
          <p:cNvSpPr txBox="1">
            <a:spLocks noChangeArrowheads="1"/>
          </p:cNvSpPr>
          <p:nvPr/>
        </p:nvSpPr>
        <p:spPr bwMode="auto">
          <a:xfrm>
            <a:off x="2971800" y="533400"/>
            <a:ext cx="2743200" cy="576263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Mối quan hệ</a:t>
            </a:r>
          </a:p>
        </p:txBody>
      </p:sp>
      <p:sp>
        <p:nvSpPr>
          <p:cNvPr id="35852" name="AutoShape 19"/>
          <p:cNvSpPr>
            <a:spLocks noChangeArrowheads="1"/>
          </p:cNvSpPr>
          <p:nvPr/>
        </p:nvSpPr>
        <p:spPr bwMode="auto">
          <a:xfrm>
            <a:off x="1295400" y="2362200"/>
            <a:ext cx="228600" cy="990600"/>
          </a:xfrm>
          <a:prstGeom prst="downArrow">
            <a:avLst>
              <a:gd name="adj1" fmla="val 50000"/>
              <a:gd name="adj2" fmla="val 1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vi-VN">
              <a:solidFill>
                <a:srgbClr val="00FF00"/>
              </a:solidFill>
            </a:endParaRPr>
          </a:p>
        </p:txBody>
      </p:sp>
      <p:cxnSp>
        <p:nvCxnSpPr>
          <p:cNvPr id="3" name="Straight Arrow Connector 2"/>
          <p:cNvCxnSpPr>
            <a:stCxn id="35851" idx="1"/>
          </p:cNvCxnSpPr>
          <p:nvPr/>
        </p:nvCxnSpPr>
        <p:spPr>
          <a:xfrm flipH="1">
            <a:off x="1390650" y="822325"/>
            <a:ext cx="1581150" cy="7937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15000" y="800100"/>
            <a:ext cx="1874838" cy="79533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800" y="3352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</a:rPr>
              <a:t>Vui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</a:rPr>
              <a:t>vẻ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</a:rPr>
              <a:t>tự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 tin</a:t>
            </a:r>
          </a:p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</a:rPr>
              <a:t>hiệu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33528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ìm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tòi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phát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mới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8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allAtOnce" animBg="1"/>
      <p:bldP spid="35844" grpId="0" animBg="1"/>
      <p:bldP spid="35845" grpId="0" build="allAtOnce" animBg="1"/>
      <p:bldP spid="35846" grpId="0" animBg="1"/>
      <p:bldP spid="35847" grpId="0"/>
      <p:bldP spid="35848" grpId="0"/>
      <p:bldP spid="35849" grpId="0" animBg="1"/>
      <p:bldP spid="35850" grpId="0" animBg="1"/>
      <p:bldP spid="35852" grpId="0" animBg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ong nhan may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57200" y="457200"/>
            <a:ext cx="3886200" cy="259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4" descr="gat lua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572000" y="457200"/>
            <a:ext cx="40386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1676400" y="-289617"/>
            <a:ext cx="6248400" cy="7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: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1219200" y="3048000"/>
            <a:ext cx="1238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102" name="Picture 11" descr="Các kỹ sư đang điều khiển Tianhe-1a tại Trung tâm siêu máy tính quốc gia, Trung Quốc. Ảnh: Hindu.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3581400"/>
            <a:ext cx="27432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7" name="Text Box 12"/>
          <p:cNvSpPr txBox="1">
            <a:spLocks noChangeArrowheads="1"/>
          </p:cNvSpPr>
          <p:nvPr/>
        </p:nvSpPr>
        <p:spPr bwMode="auto">
          <a:xfrm>
            <a:off x="609600" y="6396335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104" name="Picture 13" descr="ANd9GcQGAAhxc2lfuDVJDMhjV809iZgoDOH6fKZ78wyoX8Mq4gv-EAIIz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2895600" y="3657600"/>
            <a:ext cx="32004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4114800" y="6400800"/>
            <a:ext cx="220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4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106" name="Picture 15" descr="DSC01548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146800" y="3657600"/>
            <a:ext cx="29972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11" name="Text Box 16"/>
          <p:cNvSpPr txBox="1">
            <a:spLocks noChangeArrowheads="1"/>
          </p:cNvSpPr>
          <p:nvPr/>
        </p:nvSpPr>
        <p:spPr bwMode="auto">
          <a:xfrm>
            <a:off x="6172200" y="6396335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867400" y="3048000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72000" y="762000"/>
            <a:ext cx="4572000" cy="12192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81400" y="1981200"/>
            <a:ext cx="4572000" cy="12192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86000" y="3200400"/>
            <a:ext cx="4572000" cy="1219200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43000" y="4419600"/>
            <a:ext cx="4572000" cy="1219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5638800"/>
            <a:ext cx="4572000" cy="1219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5791200"/>
            <a:ext cx="3268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TỰ GIÁC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3276600"/>
            <a:ext cx="3871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SÁNG TẠO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5800" y="914400"/>
            <a:ext cx="5029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VINH QUANG</a:t>
            </a:r>
            <a:endParaRPr lang="en-US" sz="4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6" descr="PE00014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5351462"/>
            <a:ext cx="17526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2198077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050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215909">
            <a:off x="7242969" y="3969"/>
            <a:ext cx="190500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6" descr="PE00014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5181600"/>
            <a:ext cx="22098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5" descr="CHLD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876800"/>
            <a:ext cx="17446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Box 1"/>
          <p:cNvSpPr txBox="1">
            <a:spLocks noChangeArrowheads="1"/>
          </p:cNvSpPr>
          <p:nvPr/>
        </p:nvSpPr>
        <p:spPr bwMode="auto">
          <a:xfrm>
            <a:off x="457200" y="533400"/>
            <a:ext cx="725646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Hướng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</a:rPr>
              <a:t>dẫn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</a:rPr>
              <a:t> ở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nhà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buFontTx/>
              <a:buChar char="-"/>
            </a:pPr>
            <a:endParaRPr lang="en-US" sz="2400" b="1" dirty="0">
              <a:solidFill>
                <a:srgbClr val="00330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06929" y="1447487"/>
            <a:ext cx="7391400" cy="349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30000"/>
              </a:spcBef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ptim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/>
          <p:cNvPicPr>
            <a:picLocks noChangeAspect="1"/>
          </p:cNvPicPr>
          <p:nvPr/>
        </p:nvPicPr>
        <p:blipFill>
          <a:blip r:embed="rId2"/>
          <a:srcRect l="-269" t="-13976" r="269" b="13976"/>
          <a:stretch>
            <a:fillRect/>
          </a:stretch>
        </p:blipFill>
        <p:spPr bwMode="auto">
          <a:xfrm>
            <a:off x="0" y="-3352800"/>
            <a:ext cx="9220200" cy="1105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WordArt 5"/>
          <p:cNvSpPr>
            <a:spLocks noChangeArrowheads="1" noChangeShapeType="1" noTextEdit="1"/>
          </p:cNvSpPr>
          <p:nvPr/>
        </p:nvSpPr>
        <p:spPr bwMode="auto">
          <a:xfrm>
            <a:off x="2514600" y="2438400"/>
            <a:ext cx="5334000" cy="2170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Trân trọng cảm ơn </a:t>
            </a:r>
          </a:p>
          <a:p>
            <a:pPr algn="ctr"/>
            <a:r>
              <a:rPr lang="vi-VN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</a:t>
            </a:r>
            <a:r>
              <a:rPr lang="vi-VN" sz="36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6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i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giáo</a:t>
            </a:r>
            <a:r>
              <a:rPr lang="vi-VN" sz="36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, </a:t>
            </a:r>
            <a:r>
              <a:rPr lang="vi-VN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cô giáo </a:t>
            </a:r>
          </a:p>
          <a:p>
            <a:pPr algn="ctr"/>
            <a:r>
              <a:rPr lang="vi-VN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và các em học sinh!</a:t>
            </a:r>
            <a:endParaRPr lang="en-US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ong nhan may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0" y="531813"/>
            <a:ext cx="4343400" cy="259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4" descr="gat lua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572000" y="533400"/>
            <a:ext cx="4572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2743200" y="152400"/>
            <a:ext cx="464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LAO ĐỘNG CHÂN TAY:</a:t>
            </a:r>
            <a:endParaRPr lang="en-US" sz="4400" b="1" dirty="0">
              <a:solidFill>
                <a:srgbClr val="000099"/>
              </a:solidFill>
            </a:endParaRP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609600" y="2819400"/>
            <a:ext cx="3025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may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mặc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102" name="Picture 11" descr="Các kỹ sư đang điều khiển Tianhe-1a tại Trung tâm siêu máy tính quốc gia, Trung Quốc. Ảnh: Hindu.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3657600"/>
            <a:ext cx="30480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7" name="Text Box 12"/>
          <p:cNvSpPr txBox="1">
            <a:spLocks noChangeArrowheads="1"/>
          </p:cNvSpPr>
          <p:nvPr/>
        </p:nvSpPr>
        <p:spPr bwMode="auto">
          <a:xfrm>
            <a:off x="228600" y="6491287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sư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máy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104" name="Picture 13" descr="ANd9GcQGAAhxc2lfuDVJDMhjV809iZgoDOH6fKZ78wyoX8Mq4gv-EAIIz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048000" y="3733800"/>
            <a:ext cx="30480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3276600" y="6488668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Bác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phẫu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106" name="Picture 15" descr="DSC01548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019800" y="3733800"/>
            <a:ext cx="31242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11" name="Text Box 16"/>
          <p:cNvSpPr txBox="1">
            <a:spLocks noChangeArrowheads="1"/>
          </p:cNvSpPr>
          <p:nvPr/>
        </p:nvSpPr>
        <p:spPr bwMode="auto">
          <a:xfrm>
            <a:off x="6172200" y="6491288"/>
            <a:ext cx="297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5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12" name="Rectangle 17"/>
          <p:cNvSpPr>
            <a:spLocks noChangeArrowheads="1"/>
          </p:cNvSpPr>
          <p:nvPr/>
        </p:nvSpPr>
        <p:spPr bwMode="auto">
          <a:xfrm>
            <a:off x="6096000" y="2819400"/>
            <a:ext cx="267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Nông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gặt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lúa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514600" y="3352800"/>
            <a:ext cx="464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</a:rPr>
              <a:t>LAO ĐỘNG TRÍ ÓC:</a:t>
            </a:r>
            <a:endParaRPr lang="en-US" sz="4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7" grpId="0"/>
      <p:bldP spid="25609" grpId="0"/>
      <p:bldP spid="25611" grpId="0"/>
      <p:bldP spid="256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lowers_fr0205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01200" cy="720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295400" y="990600"/>
            <a:ext cx="6553200" cy="4038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1752600"/>
            <a:ext cx="8077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TIẾT 12 - BÀI 11:</a:t>
            </a:r>
          </a:p>
          <a:p>
            <a:pPr algn="ctr"/>
            <a:endParaRPr lang="en-US" sz="32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Times New Roman"/>
            </a:endParaRPr>
          </a:p>
          <a:p>
            <a:pPr algn="ctr"/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LAO ĐỘNG TỰ GIÁC VÀ SÁNG TẠO</a:t>
            </a:r>
            <a:endParaRPr lang="en-US" sz="4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177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 NEN 45PP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 bwMode="auto">
          <a:xfrm>
            <a:off x="-152400" y="-731520"/>
            <a:ext cx="9144000" cy="7589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6934200" cy="22743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54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HOẠT CẢNH:</a:t>
            </a:r>
            <a:endParaRPr lang="en-US" sz="3600" b="1" kern="1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3600" b="1" kern="1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“NGÔI NHÀ KHÔNG HOÀN HẢO”</a:t>
            </a:r>
            <a:endParaRPr lang="en-US" sz="3600" b="1" kern="1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810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</a:p>
          <a:p>
            <a:pPr algn="ctr">
              <a:buFontTx/>
              <a:buChar char="-"/>
            </a:pPr>
            <a:r>
              <a:rPr lang="en-US" sz="2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HS /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b="1" i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581329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593505"/>
              </p:ext>
            </p:extLst>
          </p:nvPr>
        </p:nvGraphicFramePr>
        <p:xfrm>
          <a:off x="304800" y="2667000"/>
          <a:ext cx="85344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3124200"/>
                <a:gridCol w="4038600"/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Trước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khi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làm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ngôi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nhà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cuối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cùng</a:t>
                      </a:r>
                      <a:endParaRPr lang="en-US" sz="24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Khi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làm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ngôi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nhà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cuối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cùng</a:t>
                      </a:r>
                      <a:endParaRPr lang="en-US" sz="24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Cách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làm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việc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Thái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độ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lao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động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u="sng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Nhận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xét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830219" y="477838"/>
            <a:ext cx="1981200" cy="781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73255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7401719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7366794" y="304800"/>
            <a:ext cx="990600" cy="11064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846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</a:p>
          <a:p>
            <a:pPr algn="ctr">
              <a:buFontTx/>
              <a:buChar char="-"/>
            </a:pPr>
            <a:r>
              <a:rPr lang="en-US" sz="24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5 HS /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b="1" i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b="1" i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835514"/>
              </p:ext>
            </p:extLst>
          </p:nvPr>
        </p:nvGraphicFramePr>
        <p:xfrm>
          <a:off x="304800" y="1200329"/>
          <a:ext cx="8534400" cy="460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3505200"/>
                <a:gridCol w="3657600"/>
              </a:tblGrid>
              <a:tr h="8714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Trước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khi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làm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ngôi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nhà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cuối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cùng</a:t>
                      </a:r>
                      <a:endParaRPr lang="en-US" sz="24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Khi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làm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ngôi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nhà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cuối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99"/>
                          </a:solidFill>
                          <a:effectLst/>
                        </a:rPr>
                        <a:t>cùng</a:t>
                      </a:r>
                      <a:endParaRPr lang="en-US" sz="2400" dirty="0" smtClean="0">
                        <a:solidFill>
                          <a:srgbClr val="0000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94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Cách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làm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việc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nghiêm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túc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quy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Khéo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léo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tinh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xảo</a:t>
                      </a:r>
                      <a:endParaRPr lang="en-US" sz="2000" kern="1200" dirty="0" smtClean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000" kern="1200" dirty="0" smtClean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Chế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loại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sơn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chống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mối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mọt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nghiêm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túc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quy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kĩ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khéo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léo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tinh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xảo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cẩu</a:t>
                      </a:r>
                      <a:r>
                        <a:rPr lang="en-US" sz="2000" kern="12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thả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vật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liệu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tạp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nham</a:t>
                      </a:r>
                      <a:r>
                        <a:rPr lang="en-US" sz="2000" kern="120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03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Thái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độ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lao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động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rgbClr val="0000CC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Tận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tụy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giác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sáng</a:t>
                      </a:r>
                      <a:r>
                        <a:rPr lang="en-US" sz="2000" baseline="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tạo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rgbClr val="0000CC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Mệt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mỏi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thiếu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giác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48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Nhận</a:t>
                      </a:r>
                      <a:r>
                        <a:rPr lang="en-US" sz="2400" b="1" dirty="0" smtClean="0">
                          <a:solidFill>
                            <a:srgbClr val="660066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660066"/>
                          </a:solidFill>
                          <a:effectLst/>
                        </a:rPr>
                        <a:t>xét</a:t>
                      </a:r>
                      <a:endParaRPr lang="en-US" sz="2400" b="1" dirty="0" smtClean="0">
                        <a:solidFill>
                          <a:srgbClr val="6600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ngôi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hảo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sym typeface="Wingdings"/>
                        </a:rPr>
                        <a:t>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mọi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mến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kính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trọng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Ngôi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hảo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rgbClr val="0000CC"/>
                        </a:solidFill>
                        <a:effectLst/>
                        <a:latin typeface="Times New Roman"/>
                        <a:ea typeface="Calibri"/>
                        <a:cs typeface="Times New Roman"/>
                        <a:sym typeface="Wingdings" pitchFamily="2" charset="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sym typeface="Wingdings" pitchFamily="2" charset="2"/>
                        </a:rPr>
                        <a:t></a:t>
                      </a:r>
                      <a:r>
                        <a:rPr lang="en-US" sz="2000" dirty="0" err="1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Ông</a:t>
                      </a:r>
                      <a:r>
                        <a:rPr lang="en-US" sz="2000" dirty="0" smtClean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hổ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thẹn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mình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994116" y="5943600"/>
            <a:ext cx="190500" cy="2081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6096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Lao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7467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352800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4" descr="bab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1981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0" y="198120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BÁO CÁO KẾT QUẢ </a:t>
            </a:r>
          </a:p>
          <a:p>
            <a:pPr algn="ctr"/>
            <a:r>
              <a:rPr lang="en-US" sz="4400" b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SƯU TẦM</a:t>
            </a:r>
            <a:endParaRPr lang="en-US" sz="4400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539&quot;&gt;&lt;/object&gt;&lt;object type=&quot;2&quot; unique_id=&quot;10540&quot;&gt;&lt;object type=&quot;3&quot; unique_id=&quot;10541&quot;&gt;&lt;property id=&quot;20148&quot; value=&quot;5&quot;/&gt;&lt;property id=&quot;20300&quot; value=&quot;Slide 1&quot;/&gt;&lt;property id=&quot;20307&quot; value=&quot;257&quot;/&gt;&lt;/object&gt;&lt;object type=&quot;3&quot; unique_id=&quot;10563&quot;&gt;&lt;property id=&quot;20148&quot; value=&quot;5&quot;/&gt;&lt;property id=&quot;20300&quot; value=&quot;Slide 5&quot;/&gt;&lt;property id=&quot;20307&quot; value=&quot;258&quot;/&gt;&lt;/object&gt;&lt;object type=&quot;3&quot; unique_id=&quot;10765&quot;&gt;&lt;property id=&quot;20148&quot; value=&quot;5&quot;/&gt;&lt;property id=&quot;20300&quot; value=&quot;Slide 2&quot;/&gt;&lt;property id=&quot;20307&quot; value=&quot;260&quot;/&gt;&lt;/object&gt;&lt;object type=&quot;3&quot; unique_id=&quot;10798&quot;&gt;&lt;property id=&quot;20148&quot; value=&quot;5&quot;/&gt;&lt;property id=&quot;20300&quot; value=&quot;Slide 3&quot;/&gt;&lt;property id=&quot;20307&quot; value=&quot;261&quot;/&gt;&lt;/object&gt;&lt;object type=&quot;3&quot; unique_id=&quot;10927&quot;&gt;&lt;property id=&quot;20148&quot; value=&quot;5&quot;/&gt;&lt;property id=&quot;20300&quot; value=&quot;Slide 6&quot;/&gt;&lt;property id=&quot;20307&quot; value=&quot;263&quot;/&gt;&lt;/object&gt;&lt;object type=&quot;3&quot; unique_id=&quot;11037&quot;&gt;&lt;property id=&quot;20148&quot; value=&quot;5&quot;/&gt;&lt;property id=&quot;20300&quot; value=&quot;Slide 16&quot;/&gt;&lt;property id=&quot;20307&quot; value=&quot;266&quot;/&gt;&lt;/object&gt;&lt;object type=&quot;3&quot; unique_id=&quot;11153&quot;&gt;&lt;property id=&quot;20148&quot; value=&quot;5&quot;/&gt;&lt;property id=&quot;20300&quot; value=&quot;Slide 17&quot;/&gt;&lt;property id=&quot;20307&quot; value=&quot;268&quot;/&gt;&lt;/object&gt;&lt;object type=&quot;3&quot; unique_id=&quot;11252&quot;&gt;&lt;property id=&quot;20148&quot; value=&quot;5&quot;/&gt;&lt;property id=&quot;20300&quot; value=&quot;Slide 19&quot;/&gt;&lt;property id=&quot;20307&quot; value=&quot;271&quot;/&gt;&lt;/object&gt;&lt;object type=&quot;3&quot; unique_id=&quot;11407&quot;&gt;&lt;property id=&quot;20148&quot; value=&quot;5&quot;/&gt;&lt;property id=&quot;20300&quot; value=&quot;Slide 20&quot;/&gt;&lt;property id=&quot;20307&quot; value=&quot;272&quot;/&gt;&lt;/object&gt;&lt;object type=&quot;3&quot; unique_id=&quot;11736&quot;&gt;&lt;property id=&quot;20148&quot; value=&quot;5&quot;/&gt;&lt;property id=&quot;20300&quot; value=&quot;Slide 7&quot;/&gt;&lt;property id=&quot;20307&quot; value=&quot;275&quot;/&gt;&lt;/object&gt;&lt;object type=&quot;3&quot; unique_id=&quot;11737&quot;&gt;&lt;property id=&quot;20148&quot; value=&quot;5&quot;/&gt;&lt;property id=&quot;20300&quot; value=&quot;Slide 8&quot;/&gt;&lt;property id=&quot;20307&quot; value=&quot;276&quot;/&gt;&lt;/object&gt;&lt;object type=&quot;3&quot; unique_id=&quot;11739&quot;&gt;&lt;property id=&quot;20148&quot; value=&quot;5&quot;/&gt;&lt;property id=&quot;20300&quot; value=&quot;Slide 14&quot;/&gt;&lt;property id=&quot;20307&quot; value=&quot;274&quot;/&gt;&lt;/object&gt;&lt;object type=&quot;3&quot; unique_id=&quot;11814&quot;&gt;&lt;property id=&quot;20148&quot; value=&quot;5&quot;/&gt;&lt;property id=&quot;20300&quot; value=&quot;Slide 15&quot;/&gt;&lt;property id=&quot;20307&quot; value=&quot;278&quot;/&gt;&lt;/object&gt;&lt;object type=&quot;3&quot; unique_id=&quot;11867&quot;&gt;&lt;property id=&quot;20148&quot; value=&quot;5&quot;/&gt;&lt;property id=&quot;20300&quot; value=&quot;Slide 18&quot;/&gt;&lt;property id=&quot;20307&quot; value=&quot;279&quot;/&gt;&lt;/object&gt;&lt;object type=&quot;3&quot; unique_id=&quot;12246&quot;&gt;&lt;property id=&quot;20148&quot; value=&quot;5&quot;/&gt;&lt;property id=&quot;20300&quot; value=&quot;Slide 9&quot;/&gt;&lt;property id=&quot;20307&quot; value=&quot;280&quot;/&gt;&lt;/object&gt;&lt;object type=&quot;3&quot; unique_id=&quot;12247&quot;&gt;&lt;property id=&quot;20148&quot; value=&quot;5&quot;/&gt;&lt;property id=&quot;20300&quot; value=&quot;Slide 10&quot;/&gt;&lt;property id=&quot;20307&quot; value=&quot;281&quot;/&gt;&lt;/object&gt;&lt;object type=&quot;3&quot; unique_id=&quot;12248&quot;&gt;&lt;property id=&quot;20148&quot; value=&quot;5&quot;/&gt;&lt;property id=&quot;20300&quot; value=&quot;Slide 11&quot;/&gt;&lt;property id=&quot;20307&quot; value=&quot;282&quot;/&gt;&lt;/object&gt;&lt;object type=&quot;3&quot; unique_id=&quot;12249&quot;&gt;&lt;property id=&quot;20148&quot; value=&quot;5&quot;/&gt;&lt;property id=&quot;20300&quot; value=&quot;Slide 12&quot;/&gt;&lt;property id=&quot;20307&quot; value=&quot;283&quot;/&gt;&lt;/object&gt;&lt;object type=&quot;3&quot; unique_id=&quot;12250&quot;&gt;&lt;property id=&quot;20148&quot; value=&quot;5&quot;/&gt;&lt;property id=&quot;20300&quot; value=&quot;Slide 13&quot;/&gt;&lt;property id=&quot;20307&quot; value=&quot;284&quot;/&gt;&lt;/object&gt;&lt;object type=&quot;3&quot; unique_id=&quot;12569&quot;&gt;&lt;property id=&quot;20148&quot; value=&quot;5&quot;/&gt;&lt;property id=&quot;20300&quot; value=&quot;Slide 4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</TotalTime>
  <Words>676</Words>
  <Application>Microsoft Office PowerPoint</Application>
  <PresentationFormat>On-screen Show (4:3)</PresentationFormat>
  <Paragraphs>148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pti</dc:creator>
  <cp:lastModifiedBy>HP</cp:lastModifiedBy>
  <cp:revision>101</cp:revision>
  <dcterms:created xsi:type="dcterms:W3CDTF">2016-10-15T22:24:34Z</dcterms:created>
  <dcterms:modified xsi:type="dcterms:W3CDTF">2016-11-01T09:31:19Z</dcterms:modified>
</cp:coreProperties>
</file>